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2"/>
  </p:notesMasterIdLst>
  <p:sldIdLst>
    <p:sldId id="282" r:id="rId2"/>
    <p:sldId id="259" r:id="rId3"/>
    <p:sldId id="261" r:id="rId4"/>
    <p:sldId id="260" r:id="rId5"/>
    <p:sldId id="262" r:id="rId6"/>
    <p:sldId id="263" r:id="rId7"/>
    <p:sldId id="265" r:id="rId8"/>
    <p:sldId id="266" r:id="rId9"/>
    <p:sldId id="267" r:id="rId10"/>
    <p:sldId id="302" r:id="rId11"/>
    <p:sldId id="305" r:id="rId12"/>
    <p:sldId id="303" r:id="rId13"/>
    <p:sldId id="312" r:id="rId14"/>
    <p:sldId id="268" r:id="rId15"/>
    <p:sldId id="308" r:id="rId16"/>
    <p:sldId id="309" r:id="rId17"/>
    <p:sldId id="310" r:id="rId18"/>
    <p:sldId id="311" r:id="rId19"/>
    <p:sldId id="313" r:id="rId20"/>
    <p:sldId id="314" r:id="rId21"/>
    <p:sldId id="315" r:id="rId22"/>
    <p:sldId id="304" r:id="rId23"/>
    <p:sldId id="269" r:id="rId24"/>
    <p:sldId id="279" r:id="rId25"/>
    <p:sldId id="280" r:id="rId26"/>
    <p:sldId id="281" r:id="rId27"/>
    <p:sldId id="283" r:id="rId28"/>
    <p:sldId id="291" r:id="rId29"/>
    <p:sldId id="284" r:id="rId30"/>
    <p:sldId id="292" r:id="rId31"/>
    <p:sldId id="296" r:id="rId32"/>
    <p:sldId id="293" r:id="rId33"/>
    <p:sldId id="298" r:id="rId34"/>
    <p:sldId id="297" r:id="rId35"/>
    <p:sldId id="299" r:id="rId36"/>
    <p:sldId id="300" r:id="rId37"/>
    <p:sldId id="272" r:id="rId38"/>
    <p:sldId id="301" r:id="rId39"/>
    <p:sldId id="306" r:id="rId40"/>
    <p:sldId id="307" r:id="rId41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301AD739-FE70-40EA-A6DF-6ADED5F9F545}">
          <p14:sldIdLst>
            <p14:sldId id="282"/>
            <p14:sldId id="259"/>
            <p14:sldId id="261"/>
            <p14:sldId id="260"/>
            <p14:sldId id="262"/>
            <p14:sldId id="263"/>
          </p14:sldIdLst>
        </p14:section>
        <p14:section name="Untitled Section" id="{6FF15193-1324-4084-ACDC-576BDC8802A1}">
          <p14:sldIdLst>
            <p14:sldId id="265"/>
            <p14:sldId id="266"/>
            <p14:sldId id="267"/>
            <p14:sldId id="302"/>
            <p14:sldId id="305"/>
            <p14:sldId id="303"/>
            <p14:sldId id="312"/>
            <p14:sldId id="268"/>
            <p14:sldId id="308"/>
            <p14:sldId id="309"/>
            <p14:sldId id="310"/>
            <p14:sldId id="311"/>
            <p14:sldId id="313"/>
            <p14:sldId id="314"/>
            <p14:sldId id="315"/>
            <p14:sldId id="304"/>
            <p14:sldId id="269"/>
            <p14:sldId id="279"/>
            <p14:sldId id="280"/>
            <p14:sldId id="281"/>
            <p14:sldId id="283"/>
            <p14:sldId id="291"/>
            <p14:sldId id="284"/>
            <p14:sldId id="292"/>
            <p14:sldId id="296"/>
            <p14:sldId id="293"/>
            <p14:sldId id="298"/>
            <p14:sldId id="297"/>
            <p14:sldId id="299"/>
            <p14:sldId id="300"/>
            <p14:sldId id="272"/>
            <p14:sldId id="301"/>
            <p14:sldId id="306"/>
            <p14:sldId id="3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enkatesan mahavai" initials="vm" lastIdx="2" clrIdx="0">
    <p:extLst>
      <p:ext uri="{19B8F6BF-5375-455C-9EA6-DF929625EA0E}">
        <p15:presenceInfo xmlns:p15="http://schemas.microsoft.com/office/powerpoint/2012/main" userId="a3f36ecdc0fe838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94660"/>
  </p:normalViewPr>
  <p:slideViewPr>
    <p:cSldViewPr>
      <p:cViewPr>
        <p:scale>
          <a:sx n="80" d="100"/>
          <a:sy n="80" d="100"/>
        </p:scale>
        <p:origin x="-1378" y="-55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9" Type="http://schemas.openxmlformats.org/officeDocument/2006/relationships/slide" Target="slides/slide38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34" Type="http://schemas.openxmlformats.org/officeDocument/2006/relationships/slide" Target="slides/slide33.xml" /><Relationship Id="rId42" Type="http://schemas.openxmlformats.org/officeDocument/2006/relationships/notesMaster" Target="notesMasters/notesMaster1.xml" /><Relationship Id="rId47" Type="http://schemas.openxmlformats.org/officeDocument/2006/relationships/tableStyles" Target="tableStyle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slide" Target="slides/slide32.xml" /><Relationship Id="rId38" Type="http://schemas.openxmlformats.org/officeDocument/2006/relationships/slide" Target="slides/slide37.xml" /><Relationship Id="rId46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slide" Target="slides/slide28.xml" /><Relationship Id="rId41" Type="http://schemas.openxmlformats.org/officeDocument/2006/relationships/slide" Target="slides/slide40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slide" Target="slides/slide31.xml" /><Relationship Id="rId37" Type="http://schemas.openxmlformats.org/officeDocument/2006/relationships/slide" Target="slides/slide36.xml" /><Relationship Id="rId40" Type="http://schemas.openxmlformats.org/officeDocument/2006/relationships/slide" Target="slides/slide39.xml" /><Relationship Id="rId45" Type="http://schemas.openxmlformats.org/officeDocument/2006/relationships/viewProps" Target="viewProp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36" Type="http://schemas.openxmlformats.org/officeDocument/2006/relationships/slide" Target="slides/slide35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slide" Target="slides/slide30.xml" /><Relationship Id="rId44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slide" Target="slides/slide29.xml" /><Relationship Id="rId35" Type="http://schemas.openxmlformats.org/officeDocument/2006/relationships/slide" Target="slides/slide34.xml" /><Relationship Id="rId43" Type="http://schemas.openxmlformats.org/officeDocument/2006/relationships/commentAuthors" Target="commentAuthors.xml" 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BC3910-5D60-664F-873D-A3FF40CD91A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69A327-0604-411C-E001-E28B82D6976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F608A410-BBE1-47CA-9AAC-C6B4BDDC6DB1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A1E8972-8DF3-9BDD-B742-0CAF968DAC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64543E6-950F-547B-1259-28138A4E87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785F2-D468-D0E0-0EC3-888D1902224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7D68B-9D1B-D1D9-2700-3B0AFC7A36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F56066CF-B042-4367-8EDC-EA968E0E2C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543018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448F3-E1B2-9CBF-CA7E-DEF107B45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135BEB-BD59-4D2B-AF7B-72C5BEE1E426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69D3B-8580-8B0E-99A2-1C68FCEB3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938FA-5822-CEF9-1CB8-908077690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D8CEB3-D8CB-4907-911D-03296791883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9763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09E36-E837-90C4-0157-50C4E843A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6C0950-B7C8-412C-868F-B10D255D8D4B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B9760-1CDA-AF12-AE45-B4FBDF93A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98EB0-ECAC-FDCC-523F-9386B7965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713731-230F-401E-BE56-D7074CF49A8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2539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9F7B3-A248-0D55-5FD9-2DEE00679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B33A13-99F7-40FC-AC2B-E3F4EA088C88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04633-4DBB-B853-659C-1C50AE302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BE17B-ABBF-7AB4-39A1-2A053CA63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6B1C06-FBF2-46EA-A0BB-99488F814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3566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6E643-730D-095C-39C4-D37697952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A3C242-572E-486B-8CCA-D879416062DD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1A504-0D6E-47B3-E91F-9C6E0BD50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FA35A-87EE-C4C6-6617-AE49EF9D0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97DE1E-D6FE-40BA-AF0C-65DAD830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27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5FF1A4-C2EC-511B-762A-4749A1EE4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AD5332-DD2A-4C10-AEE9-6C44FB2EF30B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BD98C-3ECE-7775-2764-2265A3A8B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B80F0-ADA2-B275-0A69-A7C1AF26A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12ABB0-C1A4-45FA-8E94-2466800F55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5319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C9FCD10-A2CD-79AD-908C-3048AC9E5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F51CB7-A4AA-4061-B93C-B9F125088322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EC79B80-ED33-0230-229E-6811BD99B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BDB5D14-0D3E-EFBA-2EEE-BCD3FDF99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0140C8-28E8-4F72-B549-CF8248F54CD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3129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15EEAE7-105D-D693-533D-D9B4A51CD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FAC03E-6583-4DF7-96E4-923B7E55DE6A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E927A42-AAF1-6787-B6B5-4E021015D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EBDA0BF-397F-8AFF-90DD-DFDA2558D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81765F-1739-4365-82C0-D18278C39FE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9538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A034C76-637C-47D1-E5E8-628FBCF02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C9CD8A-0D0E-4E5D-A680-F0417C26B456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1C31278-62DD-0C91-5380-982252A18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27E959B-3064-930C-7B70-916E01FF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A78BBC-3521-40E0-A88A-7455C18BD41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710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25C3F2E-A1A6-0EAB-D78A-560657A47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6BA803-A39A-47C3-A30D-07FDEAF85E5A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B8D3228-D726-A223-751C-BADDBD534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FB8648F-7695-A60B-7A0F-4FB2F2485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791FE0-4AC2-46E9-AA30-05041C05842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1078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B122A5C-66A2-DA62-8C38-899D9D73B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C4F8DE-39C2-429C-A2CB-CFDF43650C61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892EC89-20D8-13B6-A669-89320978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32ECCCB-85F9-8C18-8E4B-124C7404A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DFE218-E6ED-4D36-B38F-999AED77061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1780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0CDBC25-FE04-1E64-5DAC-D558DC895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DBCC49-CE7F-4554-99F2-02A9C2CFD085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CCE6864-09A8-02E9-DFC6-35CFCD911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5A2BDF-FA98-F6B9-1E13-DFA92D4C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02C936-98E6-4DCA-81C0-06EC935E0E2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2755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9A6E290B-52F9-0E2D-0B8B-E0E54E82A7A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68B2EEE5-BE4B-2660-D1B9-98CDE885E45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448CD-42AD-CFC5-E2FB-005A7BC26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2223156-1842-4378-84DD-83CA1D6E8EFA}" type="datetimeFigureOut">
              <a:rPr lang="en-US"/>
              <a:pPr>
                <a:defRPr/>
              </a:pPr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9887E-F0F4-32C7-2E72-85BC0B8997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605E4-CEF6-44A2-F54F-E584215523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C5D1BCF6-C062-4A03-86D0-ED314EDDA13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7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7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5.png" /><Relationship Id="rId4" Type="http://schemas.openxmlformats.org/officeDocument/2006/relationships/image" Target="../media/image4.png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>
            <a:extLst>
              <a:ext uri="{FF2B5EF4-FFF2-40B4-BE49-F238E27FC236}">
                <a16:creationId xmlns:a16="http://schemas.microsoft.com/office/drawing/2014/main" id="{AE5FD198-59C0-EAD4-FCFB-C999AE6571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895350"/>
            <a:ext cx="7772400" cy="2514600"/>
          </a:xfrm>
        </p:spPr>
        <p:txBody>
          <a:bodyPr/>
          <a:lstStyle/>
          <a:p>
            <a:r>
              <a:rPr lang="en-US" altLang="en-US" sz="1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  <a:br>
              <a:rPr lang="en-US" altLang="en-US" sz="1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en-US" sz="1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UG PROJECT REVIEW II</a:t>
            </a:r>
            <a:br>
              <a:rPr lang="en-US" altLang="en-US" sz="1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Semester VIII</a:t>
            </a:r>
            <a:br>
              <a:rPr lang="en-US" altLang="en-US" sz="1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 No:09</a:t>
            </a:r>
            <a:br>
              <a:rPr lang="en-US" altLang="en-US" sz="1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en-US" sz="1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b="1" dirty="0">
                <a:latin typeface="Times New Roman" pitchFamily="18" charset="0"/>
                <a:cs typeface="Times New Roman" pitchFamily="18" charset="0"/>
              </a:rPr>
              <a:t>REAL TIME CREDIT CARD FRAUD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DETECTION</a:t>
            </a:r>
            <a:r>
              <a:rPr lang="en-US" sz="1600" dirty="0"/>
              <a:t> </a:t>
            </a:r>
            <a:br>
              <a:rPr lang="en-US" alt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alt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Domain: Cybersecurity</a:t>
            </a:r>
            <a:endParaRPr lang="en-US" altLang="en-US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F5C906-B07B-782D-CC8F-AEE54FD023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105150"/>
            <a:ext cx="7848600" cy="16192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Team  Members                                                                                          Guided By</a:t>
            </a:r>
          </a:p>
          <a:p>
            <a:pPr marL="342900" indent="-342900" algn="l" fontAlgn="auto">
              <a:spcAft>
                <a:spcPts val="0"/>
              </a:spcAft>
              <a:buAutoNum type="arabicPeriod"/>
              <a:defRPr/>
            </a:pPr>
            <a:r>
              <a:rPr lang="en-US" sz="16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Venkatesan A-812421104115                                             Mr. Ramachandran ,AP/CSE</a:t>
            </a:r>
          </a:p>
          <a:p>
            <a:pPr marL="342900" indent="-342900" algn="l" fontAlgn="auto">
              <a:spcAft>
                <a:spcPts val="0"/>
              </a:spcAft>
              <a:buAutoNum type="arabicPeriod"/>
              <a:defRPr/>
            </a:pPr>
            <a:r>
              <a:rPr lang="en-US" sz="16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Vignesh A-812421104118</a:t>
            </a:r>
          </a:p>
          <a:p>
            <a:pPr marL="342900" indent="-342900" algn="l" fontAlgn="auto">
              <a:spcAft>
                <a:spcPts val="0"/>
              </a:spcAft>
              <a:buAutoNum type="arabicPeriod"/>
              <a:defRPr/>
            </a:pPr>
            <a:r>
              <a:rPr lang="en-US" sz="16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Ajay A-812421104301</a:t>
            </a:r>
          </a:p>
          <a:p>
            <a:pPr marL="342900" indent="-342900" algn="l" fontAlgn="auto">
              <a:spcAft>
                <a:spcPts val="0"/>
              </a:spcAft>
              <a:buAutoNum type="arabicPeriod"/>
              <a:defRPr/>
            </a:pPr>
            <a:r>
              <a:rPr lang="en-US" sz="1600" b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Eliyas</a:t>
            </a:r>
            <a:r>
              <a:rPr lang="en-US" sz="16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N-812421104305			</a:t>
            </a:r>
          </a:p>
        </p:txBody>
      </p:sp>
      <p:pic>
        <p:nvPicPr>
          <p:cNvPr id="2052" name="Picture 1">
            <a:extLst>
              <a:ext uri="{FF2B5EF4-FFF2-40B4-BE49-F238E27FC236}">
                <a16:creationId xmlns:a16="http://schemas.microsoft.com/office/drawing/2014/main" id="{9BBC575F-8CBB-314F-6960-F17156C81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09550"/>
            <a:ext cx="8077200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AA9F5F9B-28E2-4452-8B2A-D2D2E9FBF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14E52BA4-1E53-432A-962B-810CBB975383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BF91549-977B-42A0-AAD7-3D31ACA37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METHOD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811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  <a:buNone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(Open Source Computer Vision Library)</a:t>
            </a:r>
          </a:p>
          <a:p>
            <a:pPr>
              <a:spcBef>
                <a:spcPct val="0"/>
              </a:spcBef>
              <a:buNone/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Detection: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uses algorithms like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Cascade detector to locate faces in images or video streams.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Preprocessing: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prepares images for facial recognition by resizing, converting to grayscale and reducing noise.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SDKs: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seamlessly integrates with tools like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FaceSDK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feeding cleaned and aligned face data for accurate feature extraction.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Lightweight and Fast: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open source, highly optimized in C/C++, and supported in Python, making it efficient for deployment in real-time applications.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10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804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tGPT Image May 16, 2025, 07_04_5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METHOD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811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  <a:buNone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FaceSDK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(FSDK)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Facial Landmark Detection: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FaceSDK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identifies key facial points (e.g., eyes, nose, mouth) to accurately map the user's face.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converts the facial landmarks into a biometric feature vector (template), which is stored in a .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Face Recognition: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authentication, FSDK compares live face data with the stored template in real time for instant verification.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 and Speed: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Optimized for performance, it provides reliable results even with minor variations in lighting, pose, or facial expressions.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12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804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tGPT Image May 16, 2025, 07_23_10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-19050"/>
            <a:ext cx="5143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METHOD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811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  <a:buNone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pPr marL="0" indent="0"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Subspace Representation: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face image of a person as a subspace, capturing variations in lighting, pose, and expression.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Manifold-Based Matching: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Compares facial subspaces as points on a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manifold, using geometric distances rather than raw feature vectors.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Accuracy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Offers higher recognition precision than traditional methods by analyzing face patterns in a multi-dimensional space.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Robust to Variations: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resilient to real-world conditions, such as changes in camera angles or facial expressions.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14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804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METHOD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811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  <a:buNone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en-US" sz="16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Features 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in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-Based Subspace Matching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AutoNum type="arabicPeriod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Facial Landmark Features</a:t>
            </a:r>
          </a:p>
          <a:p>
            <a:pPr>
              <a:spcBef>
                <a:spcPct val="0"/>
              </a:spcBef>
              <a:buAutoNum type="arabicPeriod"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are key points on the face detected by tools like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FaceSDK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Dlib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Eyes (inner &amp; outer corners)</a:t>
            </a: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Eyebrows</a:t>
            </a: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Nose tip &amp; base</a:t>
            </a: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Mouth corners</a:t>
            </a: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Jawline</a:t>
            </a: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landmarks are turned into numerical coordinates (x, y) used for analysis.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15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804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METHOD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811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  <a:buNone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Facial Feature Vectors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image is converted into a feature vector (e.g., 128 ).</a:t>
            </a: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vectors represent the shape and structure of the face.</a:t>
            </a:r>
          </a:p>
          <a:p>
            <a:pPr>
              <a:spcBef>
                <a:spcPct val="0"/>
              </a:spcBef>
              <a:buNone/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Multiple Samples as a Subspace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Rather than using a single image, several face vectors of the same user (from different angles, lighting, expressions) are grouped.</a:t>
            </a: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vectors span a low-dimensional subspace (e.g., 3D ).</a:t>
            </a: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subspace becomes a "point" on the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manifold.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16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804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METHOD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811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  <a:buNone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Subspace Basis Matrix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a matrix representation of the subspace derived using techniques like PCA (Principal Component Analysis).</a:t>
            </a: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matrix holds the principal components (eigenvectors) of the face data set.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Geodesic Distance Between Subspaces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 calculates the geodesic distance between:</a:t>
            </a: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live face subspace</a:t>
            </a: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stored (registered) face subspace</a:t>
            </a: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Smaller distances = higher match probability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17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804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tGPT Image May 16, 2025, 07_40_21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METHOD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811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  <a:buNone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 (Principal Component Analysis)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images are usually high-dimensional (e.g., 100x100 pixels = 10,000 values).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all of these values are useful — many are redundant or noisy.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  transforms this high-dimensional data into a smaller set of values (called principal components) that still represent the essential face features.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19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804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580" y="1025525"/>
            <a:ext cx="8229600" cy="3657600"/>
          </a:xfrm>
        </p:spPr>
        <p:txBody>
          <a:bodyPr/>
          <a:lstStyle/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E-commerce website where products are stored in a database.</a:t>
            </a: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en-US" sz="1800" dirty="0">
              <a:latin typeface="Times New Roman" pitchFamily="18" charset="0"/>
              <a:cs typeface="Times New Roman" pitchFamily="18" charset="0"/>
            </a:endParaRP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Login confirmation requires OTP verification first.</a:t>
            </a: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en-US" sz="1800" dirty="0">
              <a:latin typeface="Times New Roman" pitchFamily="18" charset="0"/>
              <a:cs typeface="Times New Roman" pitchFamily="18" charset="0"/>
            </a:endParaRP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After OTP verification, face recognition is performed.</a:t>
            </a: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en-US" sz="1800" dirty="0">
              <a:latin typeface="Times New Roman" pitchFamily="18" charset="0"/>
              <a:cs typeface="Times New Roman" pitchFamily="18" charset="0"/>
            </a:endParaRP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Ensures secure, fraud-proof transactions with biometric security.</a:t>
            </a: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en-US" sz="1800" dirty="0">
              <a:latin typeface="Times New Roman" pitchFamily="18" charset="0"/>
              <a:cs typeface="Times New Roman" pitchFamily="18" charset="0"/>
            </a:endParaRP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Reduces risks associated with stolen card details and OTP hacks.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METHOD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811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  <a:buNone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pPr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Eigenvectors</a:t>
            </a:r>
          </a:p>
          <a:p>
            <a:pPr>
              <a:spcBef>
                <a:spcPct val="0"/>
              </a:spcBef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eigenvector is a special type of vector in linear algebra.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When you multiply a matrix by one of its eigenvectors, the result is just a scaled version of that eigenvector.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represent patterns in faces:</a:t>
            </a:r>
          </a:p>
          <a:p>
            <a:pPr>
              <a:spcBef>
                <a:spcPct val="0"/>
              </a:spcBef>
              <a:buNone/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Another might represent the distance between eyes.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Another might capture nose width.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8047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tGPT Image May 16, 2025, 08_35_1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METHOD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811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  <a:buNone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Liveness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Detection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Anti-Spoofing Mechanism: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Differentiates between a real human face and fake media (e.g., photos, videos, masks) using movement and texture cues.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Motion-Based Techniques: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Detects eye blinks, head turns, or facial expressions in real time to confirm that the subject is live.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 &amp; Depth Analysis: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surface texture patterns and 3D depth sensing to identify flat or artificial surfaces used in spoof attacks.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Detection: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Performs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liveness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checks during the authentication phase without delaying the user's experience.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22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804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OF MODULES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64406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Purchase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Recognize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Payment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23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5360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64406"/>
            <a:ext cx="8229600" cy="3657600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  <a:p>
            <a:pPr marL="0" indent="0"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logs in using a username and password.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Employee/Product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Admin adds employee and product details.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Booking Details: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Admin/employee views user booking information.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User Details: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accesses user information like name, email, and contact details.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24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25296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5525"/>
            <a:ext cx="8229600" cy="3657600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</a:p>
          <a:p>
            <a:pPr marL="0" indent="0">
              <a:spcBef>
                <a:spcPct val="0"/>
              </a:spcBef>
              <a:buNone/>
            </a:pP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create an account by providing required details.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log in using a username and password and OTP for User Verification.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Purchase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Users browse, view, and buy products, with purchase details sent to the admin.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25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3979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 DESCRIPTION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5525"/>
            <a:ext cx="8229600" cy="3657600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&amp; Authentication Module</a:t>
            </a: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None/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Recognition: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and verifies the user’s face; if matched, payment is approved; if not, it is denied.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26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2242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27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Computer Science and Engineering              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FD07E8-C9D5-4904-BB8A-485BE1498B06}"/>
              </a:ext>
            </a:extLst>
          </p:cNvPr>
          <p:cNvSpPr txBox="1"/>
          <p:nvPr/>
        </p:nvSpPr>
        <p:spPr>
          <a:xfrm>
            <a:off x="1981200" y="4400550"/>
            <a:ext cx="5257800" cy="36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Home page</a:t>
            </a:r>
          </a:p>
        </p:txBody>
      </p:sp>
      <p:pic>
        <p:nvPicPr>
          <p:cNvPr id="8" name="Picture 7" descr="Screenshot (116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00200" y="819150"/>
            <a:ext cx="64008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9117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28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        Computer Science and Engineering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C5BD30-3703-4931-9E19-DE4FDF111961}"/>
              </a:ext>
            </a:extLst>
          </p:cNvPr>
          <p:cNvSpPr txBox="1"/>
          <p:nvPr/>
        </p:nvSpPr>
        <p:spPr>
          <a:xfrm>
            <a:off x="2125980" y="432395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New user registration</a:t>
            </a:r>
          </a:p>
        </p:txBody>
      </p:sp>
      <p:pic>
        <p:nvPicPr>
          <p:cNvPr id="9" name="Picture 8" descr="Screenshot (118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742950"/>
            <a:ext cx="64008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6365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29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        Computer Science and Engineering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C5BD30-3703-4931-9E19-DE4FDF111961}"/>
              </a:ext>
            </a:extLst>
          </p:cNvPr>
          <p:cNvSpPr txBox="1"/>
          <p:nvPr/>
        </p:nvSpPr>
        <p:spPr>
          <a:xfrm>
            <a:off x="2125980" y="432395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New user face live recognition </a:t>
            </a:r>
          </a:p>
        </p:txBody>
      </p:sp>
      <p:pic>
        <p:nvPicPr>
          <p:cNvPr id="8" name="Picture 7" descr="Screenshot (118.1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47800" y="742950"/>
            <a:ext cx="6400800" cy="360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502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9335"/>
            <a:ext cx="8229600" cy="3657600"/>
          </a:xfrm>
        </p:spPr>
        <p:txBody>
          <a:bodyPr/>
          <a:lstStyle/>
          <a:p>
            <a:pPr algn="just" eaLnBrk="0" hangingPunct="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A multi-layered security approach integrating biometric authentication is needed to prevent unauthorized transactions and real-time fraud in traditional payment systems.</a:t>
            </a:r>
            <a:endParaRPr lang="en-US" alt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4563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30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        Computer Science and Engineering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C5BD30-3703-4931-9E19-DE4FDF111961}"/>
              </a:ext>
            </a:extLst>
          </p:cNvPr>
          <p:cNvSpPr txBox="1"/>
          <p:nvPr/>
        </p:nvSpPr>
        <p:spPr>
          <a:xfrm>
            <a:off x="2125980" y="432395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User login</a:t>
            </a:r>
          </a:p>
        </p:txBody>
      </p:sp>
      <p:pic>
        <p:nvPicPr>
          <p:cNvPr id="8" name="Picture 7" descr="Screenshot (119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81915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2547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31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        Computer Science and Engineering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C5BD30-3703-4931-9E19-DE4FDF111961}"/>
              </a:ext>
            </a:extLst>
          </p:cNvPr>
          <p:cNvSpPr txBox="1"/>
          <p:nvPr/>
        </p:nvSpPr>
        <p:spPr>
          <a:xfrm>
            <a:off x="2125980" y="432395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OTP verification for login process</a:t>
            </a:r>
          </a:p>
        </p:txBody>
      </p:sp>
      <p:pic>
        <p:nvPicPr>
          <p:cNvPr id="9" name="Picture 8" descr="Screenshot (120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742950"/>
            <a:ext cx="64008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2547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32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Computer Science and Engineering              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FD07E8-C9D5-4904-BB8A-485BE1498B06}"/>
              </a:ext>
            </a:extLst>
          </p:cNvPr>
          <p:cNvSpPr txBox="1"/>
          <p:nvPr/>
        </p:nvSpPr>
        <p:spPr>
          <a:xfrm>
            <a:off x="1981200" y="4400550"/>
            <a:ext cx="5257800" cy="36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Searching page</a:t>
            </a:r>
          </a:p>
        </p:txBody>
      </p:sp>
      <p:pic>
        <p:nvPicPr>
          <p:cNvPr id="8" name="Picture 7" descr="Screenshot (122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766762"/>
            <a:ext cx="6324600" cy="355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873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33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Computer Science and Engineering              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FD07E8-C9D5-4904-BB8A-485BE1498B06}"/>
              </a:ext>
            </a:extLst>
          </p:cNvPr>
          <p:cNvSpPr txBox="1"/>
          <p:nvPr/>
        </p:nvSpPr>
        <p:spPr>
          <a:xfrm>
            <a:off x="1981200" y="4400550"/>
            <a:ext cx="5257800" cy="36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Cart page</a:t>
            </a:r>
          </a:p>
        </p:txBody>
      </p:sp>
      <p:pic>
        <p:nvPicPr>
          <p:cNvPr id="9" name="Picture 8" descr="Screenshot (123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819150"/>
            <a:ext cx="6248400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873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34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Computer Science and Engineering              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FD07E8-C9D5-4904-BB8A-485BE1498B06}"/>
              </a:ext>
            </a:extLst>
          </p:cNvPr>
          <p:cNvSpPr txBox="1"/>
          <p:nvPr/>
        </p:nvSpPr>
        <p:spPr>
          <a:xfrm>
            <a:off x="1981200" y="4400550"/>
            <a:ext cx="5257800" cy="36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Credit card information page</a:t>
            </a:r>
          </a:p>
        </p:txBody>
      </p:sp>
      <p:pic>
        <p:nvPicPr>
          <p:cNvPr id="10" name="Picture 9" descr="Screenshot (124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666750"/>
            <a:ext cx="6629400" cy="372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873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35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Computer Science and Engineering              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FD07E8-C9D5-4904-BB8A-485BE1498B06}"/>
              </a:ext>
            </a:extLst>
          </p:cNvPr>
          <p:cNvSpPr txBox="1"/>
          <p:nvPr/>
        </p:nvSpPr>
        <p:spPr>
          <a:xfrm>
            <a:off x="1981200" y="4400550"/>
            <a:ext cx="5257800" cy="36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Face recognition page</a:t>
            </a:r>
          </a:p>
        </p:txBody>
      </p:sp>
      <p:pic>
        <p:nvPicPr>
          <p:cNvPr id="8" name="Picture 7" descr="Screenshot (125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819150"/>
            <a:ext cx="64008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873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36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                  Computer Science and Engineering                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FD07E8-C9D5-4904-BB8A-485BE1498B06}"/>
              </a:ext>
            </a:extLst>
          </p:cNvPr>
          <p:cNvSpPr txBox="1"/>
          <p:nvPr/>
        </p:nvSpPr>
        <p:spPr>
          <a:xfrm>
            <a:off x="1981200" y="4400550"/>
            <a:ext cx="5257800" cy="366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Payment Success page</a:t>
            </a:r>
          </a:p>
        </p:txBody>
      </p:sp>
      <p:pic>
        <p:nvPicPr>
          <p:cNvPr id="9" name="Picture 8" descr="Screenshot (126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742950"/>
            <a:ext cx="6400800" cy="360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873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OF REFERENCES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37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85C4EED6-0F40-4ADC-8548-606C0EE638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1000" y="1123950"/>
            <a:ext cx="8534400" cy="294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Sahu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Aanchal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 M.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Harshvardhan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Mahendra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Kumar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Gourisaria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"A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dualapproach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forcreditcardfrauddetectionusingneuralnetworkanddataminingtechniques."In 2020IEEE 17th India council international conference (INDICON), pp. 1-7.IEEE, 2020.</a:t>
            </a:r>
          </a:p>
          <a:p>
            <a:pPr lvl="0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Panda,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Agyan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BharathYadlapalli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Zhou. "Credit card fraud detection through machine learning algorithm." Big Data and Computing Visions 1, no. 3 (2021): 140-145.</a:t>
            </a:r>
          </a:p>
          <a:p>
            <a:pPr lvl="0"/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Aziz,Amir,andHamidGhous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."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FraudulentTransactionsDetectioninCreditCardbyusing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Mining Methods: A Review." INTERNATIONAL JOURNAL OF SCIENTIFIC PROGRESS AND RESEARCH (IJSPR) 79, no. 179 (2021).</a:t>
            </a:r>
          </a:p>
          <a:p>
            <a:pPr lvl="0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Shah,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Ankit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Akash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Mehta. "Comparative Study of Machine Learning Based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ClassificationTechniquesforCredit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CardFraudDetection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."In2021InternationalConference on Data Analytics for Business and Industry (ICDABI), pp. 53-59.IEEE, 2021.</a:t>
            </a:r>
          </a:p>
        </p:txBody>
      </p:sp>
    </p:spTree>
    <p:extLst>
      <p:ext uri="{BB962C8B-B14F-4D97-AF65-F5344CB8AC3E}">
        <p14:creationId xmlns:p14="http://schemas.microsoft.com/office/powerpoint/2010/main" val="13063416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OF REFERENCES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38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85C4EED6-0F40-4ADC-8548-606C0EE638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1000" y="1047750"/>
            <a:ext cx="8534400" cy="325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Mienye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IbomoiyeDomor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NobertJere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"Deep learning for credit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cardfraud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detection: A review of algorithms, challenges, and solutions."IEEE Access (2024).</a:t>
            </a:r>
          </a:p>
          <a:p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Singh,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Gurpreet,DivyanshiKaushik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HritikHanda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GagandeepKaur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SunilKumar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Chawla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A. Ahmed. "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BioPay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secure payment gateway through biometrics." Journal of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Information Management 7, no. 2 (2021): 65-76.</a:t>
            </a:r>
          </a:p>
          <a:p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Tiwari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Pooja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Simran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Mehta,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NishthaSakhuja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Jitendra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Kumar, and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Ashutosh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Kumar Singh. "Credit card fraud detection using machine learning: a study."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arXiv:2108.10005 (2021).</a:t>
            </a:r>
          </a:p>
          <a:p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Kumar,Sheo,VinitKumarGunjan,MohdDilshadAnsari,andRashmiPathak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."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CreditCard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Fraud Detection Using Support Vector Machine." In Proceedings of the 2nd International Conference on Recent Trends in Machine Learning,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Smart Cities and Applications: ICMISC 2021, pp. 27-37. Springer Singapore, 2022.</a:t>
            </a:r>
          </a:p>
        </p:txBody>
      </p:sp>
    </p:spTree>
    <p:extLst>
      <p:ext uri="{BB962C8B-B14F-4D97-AF65-F5344CB8AC3E}">
        <p14:creationId xmlns:p14="http://schemas.microsoft.com/office/powerpoint/2010/main" val="13063416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OF REFERENCES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39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85C4EED6-0F40-4ADC-8548-606C0EE638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1000" y="1047750"/>
            <a:ext cx="8534400" cy="3933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(Face Detection and Preprocessing)</a:t>
            </a:r>
          </a:p>
          <a:p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Singh, D. and Singh, M., 2020. Investigation of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real-time face detection using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features. International Journal of Computer Applications, 975:8887.</a:t>
            </a:r>
            <a:b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DOI: 10.5120/ijca2020919985</a:t>
            </a:r>
          </a:p>
          <a:p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FaceSDK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(Feature Extraction and Recognition)</a:t>
            </a:r>
          </a:p>
          <a:p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Hjelmås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and Low, B.K., 2001. Face detection: A survey. Computer Vision and Image Understanding, 83(3), pp.236–274.</a:t>
            </a:r>
            <a:b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DOI: 10.1006/cviu.2001.0921</a:t>
            </a:r>
          </a:p>
          <a:p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 (Subspace Learning and Face Matching)</a:t>
            </a:r>
          </a:p>
          <a:p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Hamm, J. and Lee, D.D., 2008.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discriminant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analysis: a unifying view on subspace-based learning. In Advances in Neural Information Processing Systems, 21.</a:t>
            </a:r>
          </a:p>
          <a:p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341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5525"/>
            <a:ext cx="8229600" cy="3657600"/>
          </a:xfrm>
        </p:spPr>
        <p:txBody>
          <a:bodyPr/>
          <a:lstStyle/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Enhance payment security by </a:t>
            </a:r>
            <a:r>
              <a:rPr lang="en-US" altLang="en-US" sz="1800">
                <a:latin typeface="Times New Roman" pitchFamily="18" charset="0"/>
                <a:cs typeface="Times New Roman" pitchFamily="18" charset="0"/>
              </a:rPr>
              <a:t>implementing Face </a:t>
            </a: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Recognition</a:t>
            </a: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en-US" sz="1800" dirty="0">
              <a:latin typeface="Times New Roman" pitchFamily="18" charset="0"/>
              <a:cs typeface="Times New Roman" pitchFamily="18" charset="0"/>
            </a:endParaRP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Prevent fraudulent transactions and unauthorized purchases</a:t>
            </a: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en-US" sz="1800" dirty="0">
              <a:latin typeface="Times New Roman" pitchFamily="18" charset="0"/>
              <a:cs typeface="Times New Roman" pitchFamily="18" charset="0"/>
            </a:endParaRP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Ensure a seamless user experience while maintaining strong security</a:t>
            </a: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en-US" sz="1800" dirty="0">
              <a:latin typeface="Times New Roman" pitchFamily="18" charset="0"/>
              <a:cs typeface="Times New Roman" pitchFamily="18" charset="0"/>
            </a:endParaRP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Implement a robust fraud prevention system with real-time checks</a:t>
            </a: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en-US" sz="1800" dirty="0">
              <a:latin typeface="Times New Roman" pitchFamily="18" charset="0"/>
              <a:cs typeface="Times New Roman" pitchFamily="18" charset="0"/>
            </a:endParaRPr>
          </a:p>
          <a:p>
            <a:pPr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800" dirty="0">
                <a:latin typeface="Times New Roman" pitchFamily="18" charset="0"/>
                <a:cs typeface="Times New Roman" pitchFamily="18" charset="0"/>
              </a:rPr>
              <a:t>Strengthen e-commerce security by reducing identity theft risks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70899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OF REFERENCES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40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85C4EED6-0F40-4ADC-8548-606C0EE638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1000" y="1047750"/>
            <a:ext cx="8534400" cy="2751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Liveness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Detection (Anti-Spoofing in Face Biometrics)</a:t>
            </a:r>
          </a:p>
          <a:p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Määttä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Hadid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A., and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Pietikäinen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M., 2011. Face spoofing detection from single images using micro-texture analysis. IEEE International Joint Conference on Biometrics (IJCB), pp.1-7.</a:t>
            </a:r>
            <a:b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DOI: 10.1109/IJCB.2011.6117510</a:t>
            </a:r>
          </a:p>
          <a:p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5. .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(Biometric Template Storage)</a:t>
            </a: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Jain, A.K., Ross, A. and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Nandakumar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K., 2011. Introduction to biometrics. Springer Science &amp; Business Media.</a:t>
            </a:r>
            <a:b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ISBN: 978-0-387-77326-1</a:t>
            </a:r>
            <a:b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(Discusses secure biometric template formats, including binary file storage such as .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341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90E6B3-6850-77BF-429B-85066CA8922E}"/>
              </a:ext>
            </a:extLst>
          </p:cNvPr>
          <p:cNvSpPr txBox="1">
            <a:spLocks noGrp="1"/>
          </p:cNvSpPr>
          <p:nvPr>
            <p:ph idx="1"/>
          </p:nvPr>
        </p:nvSpPr>
        <p:spPr bwMode="auto">
          <a:xfrm>
            <a:off x="457200" y="1096169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ct val="0"/>
              </a:spcBef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Multi-Factor Authentication – Login OTP verification and face recognition to prevent unauthorized transactions.</a:t>
            </a:r>
          </a:p>
          <a:p>
            <a:pPr algn="just">
              <a:spcBef>
                <a:spcPct val="0"/>
              </a:spcBef>
            </a:pPr>
            <a:endParaRPr lang="en-US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ct val="0"/>
              </a:spcBef>
            </a:pPr>
            <a:r>
              <a:rPr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 for Accuracy – Ensures only the rightful cardholder completes payments by analyzing facial features.</a:t>
            </a:r>
          </a:p>
          <a:p>
            <a:pPr algn="just">
              <a:spcBef>
                <a:spcPct val="0"/>
              </a:spcBef>
            </a:pPr>
            <a:endParaRPr lang="en-US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ct val="0"/>
              </a:spcBef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Technology Stack – Uses Flask,</a:t>
            </a:r>
            <a:r>
              <a:rPr lang="en-US" sz="1800" dirty="0"/>
              <a:t> </a:t>
            </a:r>
            <a:r>
              <a:rPr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FaceSDK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(FSDK), and MySQL for secure and real-time transaction processing.</a:t>
            </a:r>
          </a:p>
          <a:p>
            <a:pPr algn="just">
              <a:spcBef>
                <a:spcPct val="0"/>
              </a:spcBef>
            </a:pPr>
            <a:endParaRPr lang="en-US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ct val="0"/>
              </a:spcBef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 Prevention &amp; User Trust – Reduces identity theft and unauthorized access, enhancing e-commerce security and customer confidence.</a:t>
            </a:r>
          </a:p>
        </p:txBody>
      </p:sp>
    </p:spTree>
    <p:extLst>
      <p:ext uri="{BB962C8B-B14F-4D97-AF65-F5344CB8AC3E}">
        <p14:creationId xmlns:p14="http://schemas.microsoft.com/office/powerpoint/2010/main" val="292200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113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C7CF14-45F7-4C2A-B291-84C63BCEC9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674530"/>
            <a:ext cx="612775" cy="6127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B158DE6-A126-4B67-8323-DBC6A2F39F00}"/>
              </a:ext>
            </a:extLst>
          </p:cNvPr>
          <p:cNvSpPr/>
          <p:nvPr/>
        </p:nvSpPr>
        <p:spPr>
          <a:xfrm>
            <a:off x="1600200" y="1839913"/>
            <a:ext cx="1600200" cy="2746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Add Product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A1A23D-165F-4279-B7A2-0640EA1ACC0E}"/>
              </a:ext>
            </a:extLst>
          </p:cNvPr>
          <p:cNvSpPr/>
          <p:nvPr/>
        </p:nvSpPr>
        <p:spPr>
          <a:xfrm>
            <a:off x="3581400" y="1839913"/>
            <a:ext cx="1600200" cy="2746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View Booking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56DD5CA-DF8E-41A2-9B22-1831FE6A0970}"/>
              </a:ext>
            </a:extLst>
          </p:cNvPr>
          <p:cNvSpPr/>
          <p:nvPr/>
        </p:nvSpPr>
        <p:spPr>
          <a:xfrm>
            <a:off x="5486399" y="1839913"/>
            <a:ext cx="1752599" cy="2746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View User Detail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6EADA87-E1AC-4D1C-8C42-AB8E0A8923C4}"/>
              </a:ext>
            </a:extLst>
          </p:cNvPr>
          <p:cNvCxnSpPr/>
          <p:nvPr/>
        </p:nvCxnSpPr>
        <p:spPr>
          <a:xfrm>
            <a:off x="2286000" y="1499870"/>
            <a:ext cx="4343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B158272-B945-4EFF-B4FB-AD6D7E0FB721}"/>
              </a:ext>
            </a:extLst>
          </p:cNvPr>
          <p:cNvCxnSpPr/>
          <p:nvPr/>
        </p:nvCxnSpPr>
        <p:spPr>
          <a:xfrm>
            <a:off x="2286000" y="1508125"/>
            <a:ext cx="0" cy="331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B3E4E92-5CCB-4D6B-9ECA-F94DD9ADBAD2}"/>
              </a:ext>
            </a:extLst>
          </p:cNvPr>
          <p:cNvCxnSpPr/>
          <p:nvPr/>
        </p:nvCxnSpPr>
        <p:spPr>
          <a:xfrm>
            <a:off x="6629400" y="1499870"/>
            <a:ext cx="0" cy="340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00066A7-5F8C-4126-9C4B-5FD70AEA9317}"/>
              </a:ext>
            </a:extLst>
          </p:cNvPr>
          <p:cNvCxnSpPr>
            <a:stCxn id="3" idx="2"/>
          </p:cNvCxnSpPr>
          <p:nvPr/>
        </p:nvCxnSpPr>
        <p:spPr>
          <a:xfrm flipH="1">
            <a:off x="4418012" y="1287305"/>
            <a:ext cx="1588" cy="2254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81A958D-672E-4D58-8E92-49EF40BB34B8}"/>
              </a:ext>
            </a:extLst>
          </p:cNvPr>
          <p:cNvCxnSpPr>
            <a:stCxn id="6" idx="3"/>
            <a:endCxn id="10" idx="1"/>
          </p:cNvCxnSpPr>
          <p:nvPr/>
        </p:nvCxnSpPr>
        <p:spPr>
          <a:xfrm>
            <a:off x="3200400" y="1977232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C2D97D2-E22F-49CE-B46C-80F783696CF6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181600" y="1977232"/>
            <a:ext cx="3047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81FD9552-50EC-4D9B-9425-980E1E8F976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1657350"/>
            <a:ext cx="617060" cy="617060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957BDE8-D70F-46B4-909A-0AB0F2F002FB}"/>
              </a:ext>
            </a:extLst>
          </p:cNvPr>
          <p:cNvCxnSpPr>
            <a:cxnSpLocks/>
          </p:cNvCxnSpPr>
          <p:nvPr/>
        </p:nvCxnSpPr>
        <p:spPr>
          <a:xfrm>
            <a:off x="4419600" y="1491616"/>
            <a:ext cx="0" cy="3482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97" name="Straight Arrow Connector 4096">
            <a:extLst>
              <a:ext uri="{FF2B5EF4-FFF2-40B4-BE49-F238E27FC236}">
                <a16:creationId xmlns:a16="http://schemas.microsoft.com/office/drawing/2014/main" id="{D47AB162-44AB-40EF-A37A-C8E7AEEF03F3}"/>
              </a:ext>
            </a:extLst>
          </p:cNvPr>
          <p:cNvCxnSpPr>
            <a:cxnSpLocks/>
            <a:stCxn id="11" idx="3"/>
            <a:endCxn id="39" idx="1"/>
          </p:cNvCxnSpPr>
          <p:nvPr/>
        </p:nvCxnSpPr>
        <p:spPr>
          <a:xfrm flipV="1">
            <a:off x="7238998" y="1965880"/>
            <a:ext cx="533402" cy="11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99" name="Rectangle 4098">
            <a:extLst>
              <a:ext uri="{FF2B5EF4-FFF2-40B4-BE49-F238E27FC236}">
                <a16:creationId xmlns:a16="http://schemas.microsoft.com/office/drawing/2014/main" id="{AAE9E732-8C69-40C5-A371-9C40F25FB560}"/>
              </a:ext>
            </a:extLst>
          </p:cNvPr>
          <p:cNvSpPr/>
          <p:nvPr/>
        </p:nvSpPr>
        <p:spPr>
          <a:xfrm>
            <a:off x="4724400" y="819151"/>
            <a:ext cx="1066800" cy="203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Admin</a:t>
            </a:r>
          </a:p>
        </p:txBody>
      </p:sp>
      <p:pic>
        <p:nvPicPr>
          <p:cNvPr id="4104" name="Picture 4103">
            <a:extLst>
              <a:ext uri="{FF2B5EF4-FFF2-40B4-BE49-F238E27FC236}">
                <a16:creationId xmlns:a16="http://schemas.microsoft.com/office/drawing/2014/main" id="{576C702D-DBD9-4D74-B304-6B84A112304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624" y="2720975"/>
            <a:ext cx="612775" cy="612775"/>
          </a:xfrm>
          <a:prstGeom prst="rect">
            <a:avLst/>
          </a:prstGeom>
        </p:spPr>
      </p:pic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25D09AA-651A-4893-85BC-C4DF5002B8BD}"/>
              </a:ext>
            </a:extLst>
          </p:cNvPr>
          <p:cNvCxnSpPr>
            <a:cxnSpLocks/>
          </p:cNvCxnSpPr>
          <p:nvPr/>
        </p:nvCxnSpPr>
        <p:spPr>
          <a:xfrm>
            <a:off x="4381500" y="2419350"/>
            <a:ext cx="373379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18" name="Straight Arrow Connector 4117">
            <a:extLst>
              <a:ext uri="{FF2B5EF4-FFF2-40B4-BE49-F238E27FC236}">
                <a16:creationId xmlns:a16="http://schemas.microsoft.com/office/drawing/2014/main" id="{C71F5DB5-D9E8-4049-9DE3-70AA27C8AAF3}"/>
              </a:ext>
            </a:extLst>
          </p:cNvPr>
          <p:cNvCxnSpPr>
            <a:endCxn id="39" idx="2"/>
          </p:cNvCxnSpPr>
          <p:nvPr/>
        </p:nvCxnSpPr>
        <p:spPr>
          <a:xfrm flipV="1">
            <a:off x="8080930" y="2274410"/>
            <a:ext cx="0" cy="144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555818E-C4FE-4293-8FE7-E7405F0E8457}"/>
              </a:ext>
            </a:extLst>
          </p:cNvPr>
          <p:cNvCxnSpPr>
            <a:cxnSpLocks/>
          </p:cNvCxnSpPr>
          <p:nvPr/>
        </p:nvCxnSpPr>
        <p:spPr>
          <a:xfrm>
            <a:off x="1143000" y="3022442"/>
            <a:ext cx="2971800" cy="65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25" name="TextBox 4124">
            <a:extLst>
              <a:ext uri="{FF2B5EF4-FFF2-40B4-BE49-F238E27FC236}">
                <a16:creationId xmlns:a16="http://schemas.microsoft.com/office/drawing/2014/main" id="{9C132D4B-B0CF-4967-940F-BAF5F047C36A}"/>
              </a:ext>
            </a:extLst>
          </p:cNvPr>
          <p:cNvSpPr txBox="1"/>
          <p:nvPr/>
        </p:nvSpPr>
        <p:spPr>
          <a:xfrm>
            <a:off x="2400303" y="2817814"/>
            <a:ext cx="14477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User login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02F42A03-6366-4995-B761-2C435A7A1044}"/>
              </a:ext>
            </a:extLst>
          </p:cNvPr>
          <p:cNvSpPr/>
          <p:nvPr/>
        </p:nvSpPr>
        <p:spPr>
          <a:xfrm>
            <a:off x="457199" y="3744913"/>
            <a:ext cx="1904997" cy="2746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OTP Verification</a:t>
            </a:r>
          </a:p>
        </p:txBody>
      </p:sp>
      <p:cxnSp>
        <p:nvCxnSpPr>
          <p:cNvPr id="4129" name="Straight Arrow Connector 4128">
            <a:extLst>
              <a:ext uri="{FF2B5EF4-FFF2-40B4-BE49-F238E27FC236}">
                <a16:creationId xmlns:a16="http://schemas.microsoft.com/office/drawing/2014/main" id="{D77D4537-327C-422B-9C81-78744283EC08}"/>
              </a:ext>
            </a:extLst>
          </p:cNvPr>
          <p:cNvCxnSpPr>
            <a:cxnSpLocks/>
          </p:cNvCxnSpPr>
          <p:nvPr/>
        </p:nvCxnSpPr>
        <p:spPr>
          <a:xfrm>
            <a:off x="1143000" y="3022442"/>
            <a:ext cx="0" cy="722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19EE535-DEB8-40DB-A5C9-55E5776AE5BF}"/>
              </a:ext>
            </a:extLst>
          </p:cNvPr>
          <p:cNvSpPr/>
          <p:nvPr/>
        </p:nvSpPr>
        <p:spPr>
          <a:xfrm>
            <a:off x="2590800" y="3744913"/>
            <a:ext cx="1828800" cy="2746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Product purchase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8D74F622-5576-4BD1-BF6F-86A85B3D3650}"/>
              </a:ext>
            </a:extLst>
          </p:cNvPr>
          <p:cNvSpPr/>
          <p:nvPr/>
        </p:nvSpPr>
        <p:spPr>
          <a:xfrm>
            <a:off x="4572000" y="3744913"/>
            <a:ext cx="1828800" cy="2746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Face Recognition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9115E1B7-C78C-4515-9B21-4F460A6FB0D7}"/>
              </a:ext>
            </a:extLst>
          </p:cNvPr>
          <p:cNvSpPr/>
          <p:nvPr/>
        </p:nvSpPr>
        <p:spPr>
          <a:xfrm>
            <a:off x="6858000" y="3744913"/>
            <a:ext cx="1600200" cy="2746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Payment</a:t>
            </a:r>
          </a:p>
        </p:txBody>
      </p:sp>
      <p:cxnSp>
        <p:nvCxnSpPr>
          <p:cNvPr id="4135" name="Straight Arrow Connector 4134">
            <a:extLst>
              <a:ext uri="{FF2B5EF4-FFF2-40B4-BE49-F238E27FC236}">
                <a16:creationId xmlns:a16="http://schemas.microsoft.com/office/drawing/2014/main" id="{433423B2-2225-407E-B161-4B003E2E53E5}"/>
              </a:ext>
            </a:extLst>
          </p:cNvPr>
          <p:cNvCxnSpPr>
            <a:stCxn id="98" idx="3"/>
            <a:endCxn id="102" idx="1"/>
          </p:cNvCxnSpPr>
          <p:nvPr/>
        </p:nvCxnSpPr>
        <p:spPr>
          <a:xfrm>
            <a:off x="2362196" y="3882232"/>
            <a:ext cx="228604" cy="1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37" name="Straight Arrow Connector 4136">
            <a:extLst>
              <a:ext uri="{FF2B5EF4-FFF2-40B4-BE49-F238E27FC236}">
                <a16:creationId xmlns:a16="http://schemas.microsoft.com/office/drawing/2014/main" id="{9B34CC87-E5A0-4109-909A-7CFB340CB7E7}"/>
              </a:ext>
            </a:extLst>
          </p:cNvPr>
          <p:cNvCxnSpPr>
            <a:stCxn id="102" idx="3"/>
            <a:endCxn id="103" idx="1"/>
          </p:cNvCxnSpPr>
          <p:nvPr/>
        </p:nvCxnSpPr>
        <p:spPr>
          <a:xfrm>
            <a:off x="4419600" y="3882232"/>
            <a:ext cx="152400" cy="1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39" name="Straight Arrow Connector 4138">
            <a:extLst>
              <a:ext uri="{FF2B5EF4-FFF2-40B4-BE49-F238E27FC236}">
                <a16:creationId xmlns:a16="http://schemas.microsoft.com/office/drawing/2014/main" id="{C606C35B-7862-4B31-BE05-9CDC0C4E6D16}"/>
              </a:ext>
            </a:extLst>
          </p:cNvPr>
          <p:cNvCxnSpPr>
            <a:stCxn id="103" idx="3"/>
            <a:endCxn id="104" idx="1"/>
          </p:cNvCxnSpPr>
          <p:nvPr/>
        </p:nvCxnSpPr>
        <p:spPr>
          <a:xfrm>
            <a:off x="6400800" y="3882232"/>
            <a:ext cx="457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Rectangle 119">
            <a:extLst>
              <a:ext uri="{FF2B5EF4-FFF2-40B4-BE49-F238E27FC236}">
                <a16:creationId xmlns:a16="http://schemas.microsoft.com/office/drawing/2014/main" id="{20F05104-1880-4464-9320-6EC69A2FA727}"/>
              </a:ext>
            </a:extLst>
          </p:cNvPr>
          <p:cNvSpPr/>
          <p:nvPr/>
        </p:nvSpPr>
        <p:spPr>
          <a:xfrm>
            <a:off x="6934199" y="2817814"/>
            <a:ext cx="1905000" cy="4371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Grassmann</a:t>
            </a:r>
            <a:r>
              <a:rPr lang="en-US" sz="1200" dirty="0"/>
              <a:t> algorithm to compare the face data</a:t>
            </a:r>
          </a:p>
        </p:txBody>
      </p:sp>
      <p:cxnSp>
        <p:nvCxnSpPr>
          <p:cNvPr id="4147" name="Straight Arrow Connector 4146">
            <a:extLst>
              <a:ext uri="{FF2B5EF4-FFF2-40B4-BE49-F238E27FC236}">
                <a16:creationId xmlns:a16="http://schemas.microsoft.com/office/drawing/2014/main" id="{35F597EF-746D-4DA5-985C-2A0F745A1F95}"/>
              </a:ext>
            </a:extLst>
          </p:cNvPr>
          <p:cNvCxnSpPr>
            <a:cxnSpLocks/>
            <a:stCxn id="120" idx="1"/>
          </p:cNvCxnSpPr>
          <p:nvPr/>
        </p:nvCxnSpPr>
        <p:spPr>
          <a:xfrm flipH="1" flipV="1">
            <a:off x="6553199" y="3022921"/>
            <a:ext cx="381000" cy="13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49" name="Straight Arrow Connector 4148">
            <a:extLst>
              <a:ext uri="{FF2B5EF4-FFF2-40B4-BE49-F238E27FC236}">
                <a16:creationId xmlns:a16="http://schemas.microsoft.com/office/drawing/2014/main" id="{45B0844B-FC8C-401C-9193-4D1C8BFD48D3}"/>
              </a:ext>
            </a:extLst>
          </p:cNvPr>
          <p:cNvCxnSpPr>
            <a:cxnSpLocks/>
          </p:cNvCxnSpPr>
          <p:nvPr/>
        </p:nvCxnSpPr>
        <p:spPr>
          <a:xfrm>
            <a:off x="6553200" y="3022442"/>
            <a:ext cx="0" cy="869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B9BA144-E1F9-4BA8-B7F4-B778299E54BB}"/>
              </a:ext>
            </a:extLst>
          </p:cNvPr>
          <p:cNvSpPr/>
          <p:nvPr/>
        </p:nvSpPr>
        <p:spPr>
          <a:xfrm>
            <a:off x="4713604" y="2747646"/>
            <a:ext cx="761999" cy="2381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80A0FA0-0E28-485B-B5D0-CBBA009A289E}"/>
              </a:ext>
            </a:extLst>
          </p:cNvPr>
          <p:cNvCxnSpPr>
            <a:stCxn id="4104" idx="0"/>
          </p:cNvCxnSpPr>
          <p:nvPr/>
        </p:nvCxnSpPr>
        <p:spPr>
          <a:xfrm flipH="1" flipV="1">
            <a:off x="4418011" y="2419350"/>
            <a:ext cx="1" cy="301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0B0A308-DCA6-494B-8B47-011261E31D7F}"/>
              </a:ext>
            </a:extLst>
          </p:cNvPr>
          <p:cNvSpPr txBox="1"/>
          <p:nvPr/>
        </p:nvSpPr>
        <p:spPr>
          <a:xfrm>
            <a:off x="4977644" y="2199186"/>
            <a:ext cx="2301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+mn-lt"/>
                <a:cs typeface="+mn-cs"/>
              </a:rPr>
              <a:t>Register user detail with face</a:t>
            </a:r>
          </a:p>
        </p:txBody>
      </p:sp>
    </p:spTree>
    <p:extLst>
      <p:ext uri="{BB962C8B-B14F-4D97-AF65-F5344CB8AC3E}">
        <p14:creationId xmlns:p14="http://schemas.microsoft.com/office/powerpoint/2010/main" val="1172525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 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5525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payment systems verify transactions using OTP only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OTP-based authentication is vulnerable to cyber attacks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biometric verification to confirm user identity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Fraudulent transactions are detected only after they occur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fraud prevention measures in existing e-commerce platforms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8150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715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login OTP verification with Face Recognition for authentication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the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 to analyze and verify facial features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only the rightful owner can complete transactions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a secure and reliable fraud prevention system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Strengthens payment security with multi-factor authentication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457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4FB995A-7508-9114-5C4E-DDB999CF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612775"/>
          </a:xfrm>
        </p:spPr>
        <p:txBody>
          <a:bodyPr/>
          <a:lstStyle/>
          <a:p>
            <a:pPr algn="l"/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DESCRIPTION 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4B25AE13-A94D-86C4-FBD5-8CFC37909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64406"/>
            <a:ext cx="8229600" cy="3657600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Technologies: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HTML, CSS, JavaScript – Used for designing the e-commerce website and creating an interactive user interface.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 Framework: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 (Python) – Handles authentication, transaction processing, and face recognition integration.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Management: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 – Stores user details, transaction history, and facial recognition data securely.</a:t>
            </a:r>
          </a:p>
          <a:p>
            <a:pPr>
              <a:spcBef>
                <a:spcPct val="0"/>
              </a:spcBef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Recognition Library: 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FSDK</a:t>
            </a:r>
            <a:r>
              <a:rPr lang="en-I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Grassmann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 – Captures, processes, and verifies facial features for authentication.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DB51E-89C1-0799-46B1-D18C2A5C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B6847E-5A8F-464B-8936-081A9CCE9B04}" type="slidenum">
              <a:rPr lang="en-US" altLang="en-US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en-US" altLang="en-US">
              <a:solidFill>
                <a:srgbClr val="89898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9AFF-22D3-F2C0-D647-E437E1DC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767263"/>
            <a:ext cx="7010400" cy="274637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5/2/2025                                                             Computer Science and Engineering  </a:t>
            </a:r>
          </a:p>
        </p:txBody>
      </p:sp>
      <p:pic>
        <p:nvPicPr>
          <p:cNvPr id="4102" name="Picture 5" descr="Logo.png">
            <a:extLst>
              <a:ext uri="{FF2B5EF4-FFF2-40B4-BE49-F238E27FC236}">
                <a16:creationId xmlns:a16="http://schemas.microsoft.com/office/drawing/2014/main" id="{C89DB2B9-C320-EB23-07FD-63CC2A0ED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0"/>
            <a:ext cx="1371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8288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1091</TotalTime>
  <Words>1934</Words>
  <Application>Microsoft Office PowerPoint</Application>
  <PresentationFormat>On-screen Show (16:9)</PresentationFormat>
  <Paragraphs>332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DEPARTMENT OF COMPUTER SCIENCE AND ENGINEERING  UG PROJECT REVIEW II Semester VIII Batch No:09  REAL TIME CREDIT CARD FRAUD DETECTION    Domain: Cybersecurity</vt:lpstr>
      <vt:lpstr>INTRODUCTION</vt:lpstr>
      <vt:lpstr>PROBLEM STATEMENT</vt:lpstr>
      <vt:lpstr>OBJECTIVES</vt:lpstr>
      <vt:lpstr>ABSTRACT</vt:lpstr>
      <vt:lpstr>OVERALL ARCHITECTURE</vt:lpstr>
      <vt:lpstr>EXISTING SYSTEM </vt:lpstr>
      <vt:lpstr>PROPOSED SYSTEM</vt:lpstr>
      <vt:lpstr>TOOLS DESCRIPTION </vt:lpstr>
      <vt:lpstr>ALGORITHM AND METHOD DESCRIPTION</vt:lpstr>
      <vt:lpstr>PowerPoint Presentation</vt:lpstr>
      <vt:lpstr>ALGORITHM AND METHOD DESCRIPTION</vt:lpstr>
      <vt:lpstr>PowerPoint Presentation</vt:lpstr>
      <vt:lpstr>ALGORITHM AND METHOD DESCRIPTION</vt:lpstr>
      <vt:lpstr>ALGORITHM AND METHOD DESCRIPTION</vt:lpstr>
      <vt:lpstr>ALGORITHM AND METHOD DESCRIPTION</vt:lpstr>
      <vt:lpstr>ALGORITHM AND METHOD DESCRIPTION</vt:lpstr>
      <vt:lpstr>PowerPoint Presentation</vt:lpstr>
      <vt:lpstr>ALGORITHM AND METHOD DESCRIPTION</vt:lpstr>
      <vt:lpstr>ALGORITHM AND METHOD DESCRIPTION</vt:lpstr>
      <vt:lpstr>PowerPoint Presentation</vt:lpstr>
      <vt:lpstr>ALGORITHM AND METHOD DESCRIPTION</vt:lpstr>
      <vt:lpstr>LIST OF MODULES</vt:lpstr>
      <vt:lpstr>MODULE DESCRIPTION</vt:lpstr>
      <vt:lpstr>MODULE DESCRIPTION</vt:lpstr>
      <vt:lpstr>MODULE DESCRIPTION</vt:lpstr>
      <vt:lpstr>SCREENSHOTS</vt:lpstr>
      <vt:lpstr>SCREENSHOTS </vt:lpstr>
      <vt:lpstr>SCREENSHOTS </vt:lpstr>
      <vt:lpstr>SCREENSHOTS </vt:lpstr>
      <vt:lpstr>SCREENSHOTS </vt:lpstr>
      <vt:lpstr>SCREENSHOTS</vt:lpstr>
      <vt:lpstr>SCREENSHOTS</vt:lpstr>
      <vt:lpstr>SCREENSHOTS</vt:lpstr>
      <vt:lpstr>SCREENSHOTS</vt:lpstr>
      <vt:lpstr>SCREENSHOTS</vt:lpstr>
      <vt:lpstr>LIST OF REFERENCES </vt:lpstr>
      <vt:lpstr>LIST OF REFERENCES </vt:lpstr>
      <vt:lpstr>LIST OF REFERENCES </vt:lpstr>
      <vt:lpstr>LIST OF 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DEPARTMENT OF COMPUTER SCIENCE AND ENGINEERING  UG PROJECT REVIEW I  TITLE: Domain:</dc:title>
  <dc:creator>ADMISSION8</dc:creator>
  <cp:lastModifiedBy>Guest User</cp:lastModifiedBy>
  <cp:revision>350</cp:revision>
  <dcterms:created xsi:type="dcterms:W3CDTF">2010-12-31T19:20:55Z</dcterms:created>
  <dcterms:modified xsi:type="dcterms:W3CDTF">2025-09-21T07:04:29Z</dcterms:modified>
</cp:coreProperties>
</file>

<file path=docProps/thumbnail.jpeg>
</file>